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oton"/>
      <p:regular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font" Target="fonts/Monoton-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e8c114f0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e8c114f0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e8c114f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e8c114f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e8c114f0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e8c114f0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e8c114f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e8c114f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e8c114f0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e8c114f0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e8c114f0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e8c114f0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e8c114f0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e8c114f0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e8c114f0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e8c114f0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e8c114f0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e8c114f0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hyperlink" Target="mailto:TBolton2000@TAMU.edu" TargetMode="External"/><Relationship Id="rId5" Type="http://schemas.openxmlformats.org/officeDocument/2006/relationships/hyperlink" Target="mailto:AMyscich@TAMU.com" TargetMode="External"/><Relationship Id="rId6" Type="http://schemas.openxmlformats.org/officeDocument/2006/relationships/hyperlink" Target="mailto:Concordnoreply@g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jpg"/><Relationship Id="rId11" Type="http://schemas.openxmlformats.org/officeDocument/2006/relationships/image" Target="../media/image3.jpg"/><Relationship Id="rId10" Type="http://schemas.openxmlformats.org/officeDocument/2006/relationships/image" Target="../media/image12.png"/><Relationship Id="rId9" Type="http://schemas.openxmlformats.org/officeDocument/2006/relationships/image" Target="../media/image17.jpg"/><Relationship Id="rId5" Type="http://schemas.openxmlformats.org/officeDocument/2006/relationships/image" Target="../media/image2.jpg"/><Relationship Id="rId6" Type="http://schemas.openxmlformats.org/officeDocument/2006/relationships/image" Target="../media/image8.jpg"/><Relationship Id="rId7" Type="http://schemas.openxmlformats.org/officeDocument/2006/relationships/image" Target="../media/image7.jpg"/><Relationship Id="rId8"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hyperlink" Target="mailto:Concordnoreply@gmail.com" TargetMode="External"/><Relationship Id="rId5" Type="http://schemas.openxmlformats.org/officeDocument/2006/relationships/image" Target="../media/image26.png"/><Relationship Id="rId6" Type="http://schemas.openxmlformats.org/officeDocument/2006/relationships/image" Target="../media/image16.png"/><Relationship Id="rId7"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9" cy="5143500"/>
          </a:xfrm>
          <a:prstGeom prst="rect">
            <a:avLst/>
          </a:prstGeom>
          <a:noFill/>
          <a:ln>
            <a:noFill/>
          </a:ln>
        </p:spPr>
      </p:pic>
      <p:sp>
        <p:nvSpPr>
          <p:cNvPr id="55" name="Google Shape;55;p13"/>
          <p:cNvSpPr txBox="1"/>
          <p:nvPr>
            <p:ph type="ctrTitle"/>
          </p:nvPr>
        </p:nvSpPr>
        <p:spPr>
          <a:xfrm>
            <a:off x="311708" y="14303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oton"/>
                <a:ea typeface="Monoton"/>
                <a:cs typeface="Monoton"/>
                <a:sym typeface="Monoton"/>
              </a:rPr>
              <a:t>CONCORD</a:t>
            </a:r>
            <a:endParaRPr>
              <a:solidFill>
                <a:srgbClr val="FFFFFF"/>
              </a:solidFill>
              <a:latin typeface="Monoton"/>
              <a:ea typeface="Monoton"/>
              <a:cs typeface="Monoton"/>
              <a:sym typeface="Monoton"/>
            </a:endParaRPr>
          </a:p>
          <a:p>
            <a:pPr indent="0" lvl="0" marL="0" rtl="0" algn="ctr">
              <a:spcBef>
                <a:spcPts val="0"/>
              </a:spcBef>
              <a:spcAft>
                <a:spcPts val="0"/>
              </a:spcAft>
              <a:buNone/>
            </a:pPr>
            <a:r>
              <a:rPr i="1" lang="en" sz="2300">
                <a:solidFill>
                  <a:srgbClr val="FFFFFF"/>
                </a:solidFill>
                <a:latin typeface="Georgia"/>
                <a:ea typeface="Georgia"/>
                <a:cs typeface="Georgia"/>
                <a:sym typeface="Georgia"/>
              </a:rPr>
              <a:t>Interviewing Simplified</a:t>
            </a:r>
            <a:endParaRPr i="1" sz="2300">
              <a:solidFill>
                <a:srgbClr val="FFFFFF"/>
              </a:solidFill>
              <a:latin typeface="Georgia"/>
              <a:ea typeface="Georgia"/>
              <a:cs typeface="Georgia"/>
              <a:sym typeface="Georgia"/>
            </a:endParaRPr>
          </a:p>
        </p:txBody>
      </p:sp>
      <p:sp>
        <p:nvSpPr>
          <p:cNvPr id="56" name="Google Shape;56;p13"/>
          <p:cNvSpPr txBox="1"/>
          <p:nvPr>
            <p:ph idx="1" type="subTitle"/>
          </p:nvPr>
        </p:nvSpPr>
        <p:spPr>
          <a:xfrm>
            <a:off x="311700" y="3596125"/>
            <a:ext cx="8520600" cy="9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EFEFEF"/>
                </a:solidFill>
                <a:latin typeface="Georgia"/>
                <a:ea typeface="Georgia"/>
                <a:cs typeface="Georgia"/>
                <a:sym typeface="Georgia"/>
              </a:rPr>
              <a:t>Albin Kyle Myscich, Trevor Bolton, </a:t>
            </a:r>
            <a:r>
              <a:rPr lang="en" sz="1700">
                <a:solidFill>
                  <a:srgbClr val="EFEFEF"/>
                </a:solidFill>
                <a:latin typeface="Georgia"/>
                <a:ea typeface="Georgia"/>
                <a:cs typeface="Georgia"/>
                <a:sym typeface="Georgia"/>
              </a:rPr>
              <a:t>Mahmood Shilleh,</a:t>
            </a:r>
            <a:endParaRPr sz="1700">
              <a:solidFill>
                <a:srgbClr val="EFEFEF"/>
              </a:solidFill>
              <a:latin typeface="Georgia"/>
              <a:ea typeface="Georgia"/>
              <a:cs typeface="Georgia"/>
              <a:sym typeface="Georgia"/>
            </a:endParaRPr>
          </a:p>
          <a:p>
            <a:pPr indent="0" lvl="0" marL="0" rtl="0" algn="ctr">
              <a:spcBef>
                <a:spcPts val="0"/>
              </a:spcBef>
              <a:spcAft>
                <a:spcPts val="0"/>
              </a:spcAft>
              <a:buNone/>
            </a:pPr>
            <a:r>
              <a:rPr lang="en" sz="1700">
                <a:solidFill>
                  <a:srgbClr val="EFEFEF"/>
                </a:solidFill>
                <a:latin typeface="Georgia"/>
                <a:ea typeface="Georgia"/>
                <a:cs typeface="Georgia"/>
                <a:sym typeface="Georgia"/>
              </a:rPr>
              <a:t>Peiman Mohseni, Qusai Amer, Gowtham Batchala</a:t>
            </a:r>
            <a:endParaRPr sz="1700">
              <a:solidFill>
                <a:srgbClr val="EFEFEF"/>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3">
            <a:alphaModFix/>
          </a:blip>
          <a:stretch>
            <a:fillRect/>
          </a:stretch>
        </p:blipFill>
        <p:spPr>
          <a:xfrm>
            <a:off x="0" y="0"/>
            <a:ext cx="9143999" cy="5143500"/>
          </a:xfrm>
          <a:prstGeom prst="rect">
            <a:avLst/>
          </a:prstGeom>
          <a:noFill/>
          <a:ln>
            <a:noFill/>
          </a:ln>
        </p:spPr>
      </p:pic>
      <p:sp>
        <p:nvSpPr>
          <p:cNvPr id="145" name="Google Shape;145;p22"/>
          <p:cNvSpPr txBox="1"/>
          <p:nvPr/>
        </p:nvSpPr>
        <p:spPr>
          <a:xfrm>
            <a:off x="1621800" y="1004250"/>
            <a:ext cx="5900400" cy="31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200">
                <a:solidFill>
                  <a:srgbClr val="FFFFFF"/>
                </a:solidFill>
                <a:latin typeface="Monoton"/>
                <a:ea typeface="Monoton"/>
                <a:cs typeface="Monoton"/>
                <a:sym typeface="Monoton"/>
              </a:rPr>
              <a:t>Q/A</a:t>
            </a:r>
            <a:endParaRPr sz="5200">
              <a:solidFill>
                <a:srgbClr val="FFFFFF"/>
              </a:solidFill>
              <a:latin typeface="Monoton"/>
              <a:ea typeface="Monoton"/>
              <a:cs typeface="Monoton"/>
              <a:sym typeface="Monoton"/>
            </a:endParaRPr>
          </a:p>
          <a:p>
            <a:pPr indent="0" lvl="0" marL="0" rtl="0" algn="ctr">
              <a:spcBef>
                <a:spcPts val="0"/>
              </a:spcBef>
              <a:spcAft>
                <a:spcPts val="0"/>
              </a:spcAft>
              <a:buNone/>
            </a:pPr>
            <a:r>
              <a:rPr i="1" lang="en" sz="2300">
                <a:solidFill>
                  <a:srgbClr val="FFFFFF"/>
                </a:solidFill>
                <a:latin typeface="Georgia"/>
                <a:ea typeface="Georgia"/>
                <a:cs typeface="Georgia"/>
                <a:sym typeface="Georgia"/>
              </a:rPr>
              <a:t>Questions &amp; Answers</a:t>
            </a:r>
            <a:endParaRPr i="1" sz="2300">
              <a:solidFill>
                <a:srgbClr val="FFFFFF"/>
              </a:solidFill>
              <a:latin typeface="Georgia"/>
              <a:ea typeface="Georgia"/>
              <a:cs typeface="Georgia"/>
              <a:sym typeface="Georgia"/>
            </a:endParaRPr>
          </a:p>
          <a:p>
            <a:pPr indent="0" lvl="0" marL="0" rtl="0" algn="ctr">
              <a:spcBef>
                <a:spcPts val="0"/>
              </a:spcBef>
              <a:spcAft>
                <a:spcPts val="0"/>
              </a:spcAft>
              <a:buNone/>
            </a:pPr>
            <a:r>
              <a:t/>
            </a:r>
            <a:endParaRPr i="1" sz="2300">
              <a:solidFill>
                <a:srgbClr val="FFFFFF"/>
              </a:solidFill>
              <a:latin typeface="Georgia"/>
              <a:ea typeface="Georgia"/>
              <a:cs typeface="Georgia"/>
              <a:sym typeface="Georgia"/>
            </a:endParaRPr>
          </a:p>
          <a:p>
            <a:pPr indent="0" lvl="0" marL="0" rtl="0" algn="ctr">
              <a:spcBef>
                <a:spcPts val="0"/>
              </a:spcBef>
              <a:spcAft>
                <a:spcPts val="0"/>
              </a:spcAft>
              <a:buNone/>
            </a:pPr>
            <a:r>
              <a:rPr i="1" lang="en" sz="2300">
                <a:solidFill>
                  <a:srgbClr val="FFFFFF"/>
                </a:solidFill>
                <a:latin typeface="Georgia"/>
                <a:ea typeface="Georgia"/>
                <a:cs typeface="Georgia"/>
                <a:sym typeface="Georgia"/>
              </a:rPr>
              <a:t>Email Us @: </a:t>
            </a:r>
            <a:endParaRPr i="1" sz="2300">
              <a:solidFill>
                <a:srgbClr val="FFFFFF"/>
              </a:solidFill>
              <a:latin typeface="Georgia"/>
              <a:ea typeface="Georgia"/>
              <a:cs typeface="Georgia"/>
              <a:sym typeface="Georgia"/>
            </a:endParaRPr>
          </a:p>
          <a:p>
            <a:pPr indent="0" lvl="0" marL="0" rtl="0" algn="ctr">
              <a:spcBef>
                <a:spcPts val="0"/>
              </a:spcBef>
              <a:spcAft>
                <a:spcPts val="0"/>
              </a:spcAft>
              <a:buNone/>
            </a:pPr>
            <a:r>
              <a:rPr i="1" lang="en" sz="2300">
                <a:solidFill>
                  <a:srgbClr val="FFFFFF"/>
                </a:solidFill>
                <a:latin typeface="Georgia"/>
                <a:ea typeface="Georgia"/>
                <a:cs typeface="Georgia"/>
                <a:sym typeface="Georgia"/>
              </a:rPr>
              <a:t>Product Owner: </a:t>
            </a:r>
            <a:r>
              <a:rPr i="1" lang="en" sz="2300">
                <a:solidFill>
                  <a:srgbClr val="FFFFFF"/>
                </a:solidFill>
                <a:uFill>
                  <a:noFill/>
                </a:uFill>
                <a:latin typeface="Georgia"/>
                <a:ea typeface="Georgia"/>
                <a:cs typeface="Georgia"/>
                <a:sym typeface="Georgia"/>
                <a:hlinkClick r:id="rId4">
                  <a:extLst>
                    <a:ext uri="{A12FA001-AC4F-418D-AE19-62706E023703}">
                      <ahyp:hlinkClr val="tx"/>
                    </a:ext>
                  </a:extLst>
                </a:hlinkClick>
              </a:rPr>
              <a:t>TBolton2000@TAMU.edu</a:t>
            </a:r>
            <a:endParaRPr i="1" sz="2300">
              <a:solidFill>
                <a:srgbClr val="FFFFFF"/>
              </a:solidFill>
              <a:latin typeface="Georgia"/>
              <a:ea typeface="Georgia"/>
              <a:cs typeface="Georgia"/>
              <a:sym typeface="Georgia"/>
            </a:endParaRPr>
          </a:p>
          <a:p>
            <a:pPr indent="0" lvl="0" marL="0" rtl="0" algn="ctr">
              <a:spcBef>
                <a:spcPts val="0"/>
              </a:spcBef>
              <a:spcAft>
                <a:spcPts val="0"/>
              </a:spcAft>
              <a:buNone/>
            </a:pPr>
            <a:r>
              <a:rPr i="1" lang="en" sz="2300">
                <a:solidFill>
                  <a:srgbClr val="FFFFFF"/>
                </a:solidFill>
                <a:latin typeface="Georgia"/>
                <a:ea typeface="Georgia"/>
                <a:cs typeface="Georgia"/>
                <a:sym typeface="Georgia"/>
              </a:rPr>
              <a:t>SCRUM Master: </a:t>
            </a:r>
            <a:r>
              <a:rPr i="1" lang="en" sz="2300">
                <a:solidFill>
                  <a:srgbClr val="FFFFFF"/>
                </a:solidFill>
                <a:uFill>
                  <a:noFill/>
                </a:uFill>
                <a:latin typeface="Georgia"/>
                <a:ea typeface="Georgia"/>
                <a:cs typeface="Georgia"/>
                <a:sym typeface="Georgia"/>
                <a:hlinkClick r:id="rId5">
                  <a:extLst>
                    <a:ext uri="{A12FA001-AC4F-418D-AE19-62706E023703}">
                      <ahyp:hlinkClr val="tx"/>
                    </a:ext>
                  </a:extLst>
                </a:hlinkClick>
              </a:rPr>
              <a:t>AMyscich@TAMU.com</a:t>
            </a:r>
            <a:endParaRPr i="1" sz="2300">
              <a:solidFill>
                <a:srgbClr val="FFFFFF"/>
              </a:solidFill>
              <a:latin typeface="Georgia"/>
              <a:ea typeface="Georgia"/>
              <a:cs typeface="Georgia"/>
              <a:sym typeface="Georgia"/>
            </a:endParaRPr>
          </a:p>
          <a:p>
            <a:pPr indent="0" lvl="0" marL="0" rtl="0" algn="ctr">
              <a:spcBef>
                <a:spcPts val="0"/>
              </a:spcBef>
              <a:spcAft>
                <a:spcPts val="0"/>
              </a:spcAft>
              <a:buNone/>
            </a:pPr>
            <a:r>
              <a:rPr i="1" lang="en" sz="2300">
                <a:solidFill>
                  <a:srgbClr val="FFFFFF"/>
                </a:solidFill>
                <a:latin typeface="Georgia"/>
                <a:ea typeface="Georgia"/>
                <a:cs typeface="Georgia"/>
                <a:sym typeface="Georgia"/>
              </a:rPr>
              <a:t>Website: </a:t>
            </a:r>
            <a:r>
              <a:rPr i="1" lang="en" sz="2300">
                <a:solidFill>
                  <a:srgbClr val="FFFFFF"/>
                </a:solidFill>
                <a:uFill>
                  <a:noFill/>
                </a:uFill>
                <a:latin typeface="Georgia"/>
                <a:ea typeface="Georgia"/>
                <a:cs typeface="Georgia"/>
                <a:sym typeface="Georgia"/>
                <a:hlinkClick r:id="rId6">
                  <a:extLst>
                    <a:ext uri="{A12FA001-AC4F-418D-AE19-62706E023703}">
                      <ahyp:hlinkClr val="tx"/>
                    </a:ext>
                  </a:extLst>
                </a:hlinkClick>
              </a:rPr>
              <a:t>Concordnoreply@gmail.com</a:t>
            </a:r>
            <a:endParaRPr i="1" sz="2300">
              <a:solidFill>
                <a:srgbClr val="FFFFFF"/>
              </a:solidFill>
              <a:latin typeface="Georgia"/>
              <a:ea typeface="Georgia"/>
              <a:cs typeface="Georgia"/>
              <a:sym typeface="Georgia"/>
            </a:endParaRPr>
          </a:p>
          <a:p>
            <a:pPr indent="0" lvl="0" marL="0" rtl="0" algn="ctr">
              <a:spcBef>
                <a:spcPts val="0"/>
              </a:spcBef>
              <a:spcAft>
                <a:spcPts val="0"/>
              </a:spcAft>
              <a:buNone/>
            </a:pPr>
            <a:r>
              <a:t/>
            </a:r>
            <a:endParaRPr i="1" sz="2300">
              <a:solidFill>
                <a:srgbClr val="FFFFFF"/>
              </a:solidFill>
              <a:latin typeface="Georgia"/>
              <a:ea typeface="Georgia"/>
              <a:cs typeface="Georgia"/>
              <a:sym typeface="Georgia"/>
            </a:endParaRPr>
          </a:p>
          <a:p>
            <a:pPr indent="0" lvl="0" marL="0" rtl="0" algn="ctr">
              <a:spcBef>
                <a:spcPts val="0"/>
              </a:spcBef>
              <a:spcAft>
                <a:spcPts val="0"/>
              </a:spcAft>
              <a:buNone/>
            </a:pPr>
            <a:r>
              <a:t/>
            </a:r>
            <a:endParaRPr i="1" sz="2300">
              <a:solidFill>
                <a:srgbClr val="FFFFFF"/>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5715000" y="0"/>
            <a:ext cx="3429000" cy="5143500"/>
          </a:xfrm>
          <a:prstGeom prst="rect">
            <a:avLst/>
          </a:prstGeom>
          <a:noFill/>
          <a:ln>
            <a:noFill/>
          </a:ln>
        </p:spPr>
      </p:pic>
      <p:sp>
        <p:nvSpPr>
          <p:cNvPr id="62" name="Google Shape;62;p14"/>
          <p:cNvSpPr txBox="1"/>
          <p:nvPr>
            <p:ph type="title"/>
          </p:nvPr>
        </p:nvSpPr>
        <p:spPr>
          <a:xfrm>
            <a:off x="311700" y="445025"/>
            <a:ext cx="517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Tier Architecture</a:t>
            </a:r>
            <a:endParaRPr/>
          </a:p>
        </p:txBody>
      </p:sp>
      <p:sp>
        <p:nvSpPr>
          <p:cNvPr id="63" name="Google Shape;63;p14"/>
          <p:cNvSpPr txBox="1"/>
          <p:nvPr>
            <p:ph idx="1" type="body"/>
          </p:nvPr>
        </p:nvSpPr>
        <p:spPr>
          <a:xfrm>
            <a:off x="311700" y="1071850"/>
            <a:ext cx="5178600" cy="3416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434343"/>
              </a:buClr>
              <a:buSzPts val="1200"/>
              <a:buFont typeface="Calibri"/>
              <a:buChar char="●"/>
            </a:pPr>
            <a:r>
              <a:rPr i="1" lang="en" sz="1200">
                <a:solidFill>
                  <a:srgbClr val="434343"/>
                </a:solidFill>
                <a:latin typeface="Calibri"/>
                <a:ea typeface="Calibri"/>
                <a:cs typeface="Calibri"/>
                <a:sym typeface="Calibri"/>
              </a:rPr>
              <a:t>Presentation Tier</a:t>
            </a:r>
            <a:endParaRPr i="1"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rgbClr val="434343"/>
                </a:solidFill>
                <a:latin typeface="Calibri"/>
                <a:ea typeface="Calibri"/>
                <a:cs typeface="Calibri"/>
                <a:sym typeface="Calibri"/>
              </a:rPr>
              <a:t>This tier is initially developed by the Lo-fi sketches based on the user stories. Our application uses React with Material UI to build this.</a:t>
            </a:r>
            <a:endParaRPr i="1" sz="100">
              <a:solidFill>
                <a:srgbClr val="434343"/>
              </a:solidFill>
              <a:latin typeface="Calibri"/>
              <a:ea typeface="Calibri"/>
              <a:cs typeface="Calibri"/>
              <a:sym typeface="Calibri"/>
            </a:endParaRPr>
          </a:p>
          <a:p>
            <a:pPr indent="0" lvl="0" marL="457200" rtl="0" algn="l">
              <a:lnSpc>
                <a:spcPct val="100000"/>
              </a:lnSpc>
              <a:spcBef>
                <a:spcPts val="0"/>
              </a:spcBef>
              <a:spcAft>
                <a:spcPts val="0"/>
              </a:spcAft>
              <a:buNone/>
            </a:pPr>
            <a:r>
              <a:t/>
            </a:r>
            <a:endParaRPr i="1" sz="1200">
              <a:solidFill>
                <a:srgbClr val="434343"/>
              </a:solidFill>
              <a:latin typeface="Calibri"/>
              <a:ea typeface="Calibri"/>
              <a:cs typeface="Calibri"/>
              <a:sym typeface="Calibri"/>
            </a:endParaRPr>
          </a:p>
          <a:p>
            <a:pPr indent="-304800" lvl="0" marL="457200" rtl="0" algn="l">
              <a:lnSpc>
                <a:spcPct val="100000"/>
              </a:lnSpc>
              <a:spcBef>
                <a:spcPts val="0"/>
              </a:spcBef>
              <a:spcAft>
                <a:spcPts val="0"/>
              </a:spcAft>
              <a:buClr>
                <a:srgbClr val="434343"/>
              </a:buClr>
              <a:buSzPts val="1200"/>
              <a:buFont typeface="Calibri"/>
              <a:buChar char="●"/>
            </a:pPr>
            <a:r>
              <a:rPr i="1" lang="en" sz="1200">
                <a:solidFill>
                  <a:srgbClr val="434343"/>
                </a:solidFill>
                <a:latin typeface="Calibri"/>
                <a:ea typeface="Calibri"/>
                <a:cs typeface="Calibri"/>
                <a:sym typeface="Calibri"/>
              </a:rPr>
              <a:t>Logic Tier</a:t>
            </a:r>
            <a:endParaRPr i="1"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rgbClr val="434343"/>
                </a:solidFill>
                <a:latin typeface="Calibri"/>
                <a:ea typeface="Calibri"/>
                <a:cs typeface="Calibri"/>
                <a:sym typeface="Calibri"/>
              </a:rPr>
              <a:t>This tier contains all the logic to run all the application’s capabilities. It is developed using Typescript and React.</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434343"/>
              </a:solidFill>
              <a:latin typeface="Calibri"/>
              <a:ea typeface="Calibri"/>
              <a:cs typeface="Calibri"/>
              <a:sym typeface="Calibri"/>
            </a:endParaRPr>
          </a:p>
          <a:p>
            <a:pPr indent="-304800" lvl="0" marL="457200" rtl="0" algn="l">
              <a:lnSpc>
                <a:spcPct val="100000"/>
              </a:lnSpc>
              <a:spcBef>
                <a:spcPts val="0"/>
              </a:spcBef>
              <a:spcAft>
                <a:spcPts val="0"/>
              </a:spcAft>
              <a:buClr>
                <a:srgbClr val="434343"/>
              </a:buClr>
              <a:buSzPts val="1200"/>
              <a:buFont typeface="Calibri"/>
              <a:buChar char="●"/>
            </a:pPr>
            <a:r>
              <a:rPr i="1" lang="en" sz="1200">
                <a:solidFill>
                  <a:srgbClr val="434343"/>
                </a:solidFill>
                <a:latin typeface="Calibri"/>
                <a:ea typeface="Calibri"/>
                <a:cs typeface="Calibri"/>
                <a:sym typeface="Calibri"/>
              </a:rPr>
              <a:t>Persistence</a:t>
            </a:r>
            <a:r>
              <a:rPr i="1" lang="en" sz="1200">
                <a:solidFill>
                  <a:srgbClr val="434343"/>
                </a:solidFill>
                <a:latin typeface="Calibri"/>
                <a:ea typeface="Calibri"/>
                <a:cs typeface="Calibri"/>
                <a:sym typeface="Calibri"/>
              </a:rPr>
              <a:t> Tier</a:t>
            </a:r>
            <a:endParaRPr i="1"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rgbClr val="434343"/>
                </a:solidFill>
                <a:latin typeface="Calibri"/>
                <a:ea typeface="Calibri"/>
                <a:cs typeface="Calibri"/>
                <a:sym typeface="Calibri"/>
              </a:rPr>
              <a:t>This tier comprises of the database and data access layer which move data to the logic tier. Concord uses a Postgres database that is run by GraphQL.</a:t>
            </a:r>
            <a:endParaRPr i="1" sz="1200">
              <a:solidFill>
                <a:srgbClr val="434343"/>
              </a:solidFill>
              <a:latin typeface="Calibri"/>
              <a:ea typeface="Calibri"/>
              <a:cs typeface="Calibri"/>
              <a:sym typeface="Calibri"/>
            </a:endParaRPr>
          </a:p>
        </p:txBody>
      </p:sp>
      <p:pic>
        <p:nvPicPr>
          <p:cNvPr id="64" name="Google Shape;64;p14"/>
          <p:cNvPicPr preferRelativeResize="0"/>
          <p:nvPr/>
        </p:nvPicPr>
        <p:blipFill rotWithShape="1">
          <a:blip r:embed="rId4">
            <a:alphaModFix/>
          </a:blip>
          <a:srcRect b="0" l="12296" r="6164" t="0"/>
          <a:stretch/>
        </p:blipFill>
        <p:spPr>
          <a:xfrm>
            <a:off x="605200" y="3201750"/>
            <a:ext cx="2712075" cy="1690550"/>
          </a:xfrm>
          <a:prstGeom prst="rect">
            <a:avLst/>
          </a:prstGeom>
          <a:noFill/>
          <a:ln cap="flat" cmpd="sng" w="9525">
            <a:solidFill>
              <a:srgbClr val="000000"/>
            </a:solidFill>
            <a:prstDash val="solid"/>
            <a:round/>
            <a:headEnd len="sm" w="sm" type="none"/>
            <a:tailEnd len="sm" w="sm" type="none"/>
          </a:ln>
        </p:spPr>
      </p:pic>
      <p:grpSp>
        <p:nvGrpSpPr>
          <p:cNvPr id="65" name="Google Shape;65;p14"/>
          <p:cNvGrpSpPr/>
          <p:nvPr/>
        </p:nvGrpSpPr>
        <p:grpSpPr>
          <a:xfrm>
            <a:off x="3436491" y="3237125"/>
            <a:ext cx="4988969" cy="9522507"/>
            <a:chOff x="9527889" y="-4340756"/>
            <a:chExt cx="6441535" cy="13640606"/>
          </a:xfrm>
        </p:grpSpPr>
        <p:sp>
          <p:nvSpPr>
            <p:cNvPr id="66" name="Google Shape;66;p14"/>
            <p:cNvSpPr txBox="1"/>
            <p:nvPr/>
          </p:nvSpPr>
          <p:spPr>
            <a:xfrm>
              <a:off x="12254225" y="8774550"/>
              <a:ext cx="3715200" cy="52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i="1" lang="en" sz="2300">
                  <a:solidFill>
                    <a:srgbClr val="434343"/>
                  </a:solidFill>
                </a:rPr>
                <a:t>Websocket Diagram</a:t>
              </a:r>
              <a:endParaRPr i="1" sz="2300">
                <a:solidFill>
                  <a:srgbClr val="434343"/>
                </a:solidFill>
              </a:endParaRPr>
            </a:p>
            <a:p>
              <a:pPr indent="0" lvl="0" marL="0" rtl="0" algn="l">
                <a:spcBef>
                  <a:spcPts val="0"/>
                </a:spcBef>
                <a:spcAft>
                  <a:spcPts val="0"/>
                </a:spcAft>
                <a:buNone/>
              </a:pPr>
              <a:r>
                <a:t/>
              </a:r>
              <a:endParaRPr sz="2300">
                <a:solidFill>
                  <a:srgbClr val="434343"/>
                </a:solidFill>
                <a:latin typeface="Calibri"/>
                <a:ea typeface="Calibri"/>
                <a:cs typeface="Calibri"/>
                <a:sym typeface="Calibri"/>
              </a:endParaRPr>
            </a:p>
          </p:txBody>
        </p:sp>
        <p:pic>
          <p:nvPicPr>
            <p:cNvPr id="67" name="Google Shape;67;p14"/>
            <p:cNvPicPr preferRelativeResize="0"/>
            <p:nvPr/>
          </p:nvPicPr>
          <p:blipFill>
            <a:blip r:embed="rId5">
              <a:alphaModFix/>
            </a:blip>
            <a:stretch>
              <a:fillRect/>
            </a:stretch>
          </p:blipFill>
          <p:spPr>
            <a:xfrm>
              <a:off x="9527889" y="-4340756"/>
              <a:ext cx="2541818" cy="2339963"/>
            </a:xfrm>
            <a:prstGeom prst="rect">
              <a:avLst/>
            </a:prstGeom>
            <a:noFill/>
            <a:ln cap="flat" cmpd="sng" w="9525">
              <a:solidFill>
                <a:srgbClr val="000000"/>
              </a:solidFill>
              <a:prstDash val="solid"/>
              <a:round/>
              <a:headEnd len="sm" w="sm" type="none"/>
              <a:tailEnd len="sm" w="sm" type="none"/>
            </a:ln>
          </p:spPr>
        </p:pic>
      </p:grpSp>
      <p:sp>
        <p:nvSpPr>
          <p:cNvPr id="68" name="Google Shape;68;p14"/>
          <p:cNvSpPr txBox="1"/>
          <p:nvPr/>
        </p:nvSpPr>
        <p:spPr>
          <a:xfrm>
            <a:off x="935388" y="4799900"/>
            <a:ext cx="2051700" cy="24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i="1" lang="en" sz="900">
                <a:solidFill>
                  <a:srgbClr val="434343"/>
                </a:solidFill>
              </a:rPr>
              <a:t>Design Diagram</a:t>
            </a:r>
            <a:endParaRPr i="1" sz="900">
              <a:solidFill>
                <a:srgbClr val="434343"/>
              </a:solidFill>
              <a:latin typeface="Calibri"/>
              <a:ea typeface="Calibri"/>
              <a:cs typeface="Calibri"/>
              <a:sym typeface="Calibri"/>
            </a:endParaRPr>
          </a:p>
        </p:txBody>
      </p:sp>
      <p:sp>
        <p:nvSpPr>
          <p:cNvPr id="69" name="Google Shape;69;p14"/>
          <p:cNvSpPr txBox="1"/>
          <p:nvPr/>
        </p:nvSpPr>
        <p:spPr>
          <a:xfrm>
            <a:off x="3398350" y="4799900"/>
            <a:ext cx="2051700" cy="24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i="1" lang="en" sz="900">
                <a:solidFill>
                  <a:srgbClr val="434343"/>
                </a:solidFill>
              </a:rPr>
              <a:t>Web Socket Diagram</a:t>
            </a:r>
            <a:endParaRPr i="1" sz="900">
              <a:solidFill>
                <a:srgbClr val="434343"/>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Mockup Sketches</a:t>
            </a:r>
            <a:endParaRPr/>
          </a:p>
        </p:txBody>
      </p:sp>
      <p:pic>
        <p:nvPicPr>
          <p:cNvPr id="75" name="Google Shape;75;p15"/>
          <p:cNvPicPr preferRelativeResize="0"/>
          <p:nvPr/>
        </p:nvPicPr>
        <p:blipFill>
          <a:blip r:embed="rId3">
            <a:alphaModFix/>
          </a:blip>
          <a:stretch>
            <a:fillRect/>
          </a:stretch>
        </p:blipFill>
        <p:spPr>
          <a:xfrm>
            <a:off x="5715010" y="0"/>
            <a:ext cx="3429000" cy="5143500"/>
          </a:xfrm>
          <a:prstGeom prst="rect">
            <a:avLst/>
          </a:prstGeom>
          <a:noFill/>
          <a:ln>
            <a:noFill/>
          </a:ln>
        </p:spPr>
      </p:pic>
      <p:pic>
        <p:nvPicPr>
          <p:cNvPr id="76" name="Google Shape;76;p15"/>
          <p:cNvPicPr preferRelativeResize="0"/>
          <p:nvPr/>
        </p:nvPicPr>
        <p:blipFill>
          <a:blip r:embed="rId4">
            <a:alphaModFix/>
          </a:blip>
          <a:stretch>
            <a:fillRect/>
          </a:stretch>
        </p:blipFill>
        <p:spPr>
          <a:xfrm>
            <a:off x="2342366" y="2449775"/>
            <a:ext cx="1353724" cy="1002728"/>
          </a:xfrm>
          <a:prstGeom prst="rect">
            <a:avLst/>
          </a:prstGeom>
          <a:noFill/>
          <a:ln cap="flat" cmpd="sng" w="19050">
            <a:solidFill>
              <a:srgbClr val="000000"/>
            </a:solidFill>
            <a:prstDash val="solid"/>
            <a:round/>
            <a:headEnd len="sm" w="sm" type="none"/>
            <a:tailEnd len="sm" w="sm" type="none"/>
          </a:ln>
        </p:spPr>
      </p:pic>
      <p:pic>
        <p:nvPicPr>
          <p:cNvPr id="77" name="Google Shape;77;p15"/>
          <p:cNvPicPr preferRelativeResize="0"/>
          <p:nvPr/>
        </p:nvPicPr>
        <p:blipFill>
          <a:blip r:embed="rId5">
            <a:alphaModFix/>
          </a:blip>
          <a:stretch>
            <a:fillRect/>
          </a:stretch>
        </p:blipFill>
        <p:spPr>
          <a:xfrm>
            <a:off x="3929668" y="1118551"/>
            <a:ext cx="1284661" cy="1002729"/>
          </a:xfrm>
          <a:prstGeom prst="rect">
            <a:avLst/>
          </a:prstGeom>
          <a:noFill/>
          <a:ln cap="flat" cmpd="sng" w="19050">
            <a:solidFill>
              <a:srgbClr val="000000"/>
            </a:solidFill>
            <a:prstDash val="solid"/>
            <a:round/>
            <a:headEnd len="sm" w="sm" type="none"/>
            <a:tailEnd len="sm" w="sm" type="none"/>
          </a:ln>
        </p:spPr>
      </p:pic>
      <p:pic>
        <p:nvPicPr>
          <p:cNvPr id="78" name="Google Shape;78;p15"/>
          <p:cNvPicPr preferRelativeResize="0"/>
          <p:nvPr/>
        </p:nvPicPr>
        <p:blipFill>
          <a:blip r:embed="rId6">
            <a:alphaModFix/>
          </a:blip>
          <a:stretch>
            <a:fillRect/>
          </a:stretch>
        </p:blipFill>
        <p:spPr>
          <a:xfrm>
            <a:off x="705544" y="2283547"/>
            <a:ext cx="1295693" cy="1020786"/>
          </a:xfrm>
          <a:prstGeom prst="rect">
            <a:avLst/>
          </a:prstGeom>
          <a:noFill/>
          <a:ln cap="flat" cmpd="sng" w="19050">
            <a:solidFill>
              <a:srgbClr val="000000"/>
            </a:solidFill>
            <a:prstDash val="solid"/>
            <a:round/>
            <a:headEnd len="sm" w="sm" type="none"/>
            <a:tailEnd len="sm" w="sm" type="none"/>
          </a:ln>
        </p:spPr>
      </p:pic>
      <p:pic>
        <p:nvPicPr>
          <p:cNvPr id="79" name="Google Shape;79;p15"/>
          <p:cNvPicPr preferRelativeResize="0"/>
          <p:nvPr/>
        </p:nvPicPr>
        <p:blipFill>
          <a:blip r:embed="rId7">
            <a:alphaModFix/>
          </a:blip>
          <a:stretch>
            <a:fillRect/>
          </a:stretch>
        </p:blipFill>
        <p:spPr>
          <a:xfrm>
            <a:off x="3918637" y="2283546"/>
            <a:ext cx="1295692" cy="1002729"/>
          </a:xfrm>
          <a:prstGeom prst="rect">
            <a:avLst/>
          </a:prstGeom>
          <a:noFill/>
          <a:ln cap="flat" cmpd="sng" w="19050">
            <a:solidFill>
              <a:srgbClr val="000000"/>
            </a:solidFill>
            <a:prstDash val="solid"/>
            <a:round/>
            <a:headEnd len="sm" w="sm" type="none"/>
            <a:tailEnd len="sm" w="sm" type="none"/>
          </a:ln>
        </p:spPr>
      </p:pic>
      <p:pic>
        <p:nvPicPr>
          <p:cNvPr id="80" name="Google Shape;80;p15"/>
          <p:cNvPicPr preferRelativeResize="0"/>
          <p:nvPr/>
        </p:nvPicPr>
        <p:blipFill>
          <a:blip r:embed="rId8">
            <a:alphaModFix/>
          </a:blip>
          <a:stretch>
            <a:fillRect/>
          </a:stretch>
        </p:blipFill>
        <p:spPr>
          <a:xfrm>
            <a:off x="1172300" y="3613499"/>
            <a:ext cx="1295699" cy="888921"/>
          </a:xfrm>
          <a:prstGeom prst="rect">
            <a:avLst/>
          </a:prstGeom>
          <a:noFill/>
          <a:ln cap="flat" cmpd="sng" w="19050">
            <a:solidFill>
              <a:srgbClr val="000000"/>
            </a:solidFill>
            <a:prstDash val="solid"/>
            <a:round/>
            <a:headEnd len="sm" w="sm" type="none"/>
            <a:tailEnd len="sm" w="sm" type="none"/>
          </a:ln>
        </p:spPr>
      </p:pic>
      <p:pic>
        <p:nvPicPr>
          <p:cNvPr id="81" name="Google Shape;81;p15"/>
          <p:cNvPicPr preferRelativeResize="0"/>
          <p:nvPr/>
        </p:nvPicPr>
        <p:blipFill>
          <a:blip r:embed="rId9">
            <a:alphaModFix/>
          </a:blip>
          <a:stretch>
            <a:fillRect/>
          </a:stretch>
        </p:blipFill>
        <p:spPr>
          <a:xfrm>
            <a:off x="3521877" y="3618299"/>
            <a:ext cx="1416453" cy="888902"/>
          </a:xfrm>
          <a:prstGeom prst="rect">
            <a:avLst/>
          </a:prstGeom>
          <a:noFill/>
          <a:ln cap="flat" cmpd="sng" w="19050">
            <a:solidFill>
              <a:srgbClr val="000000"/>
            </a:solidFill>
            <a:prstDash val="solid"/>
            <a:round/>
            <a:headEnd len="sm" w="sm" type="none"/>
            <a:tailEnd len="sm" w="sm" type="none"/>
          </a:ln>
        </p:spPr>
      </p:pic>
      <p:pic>
        <p:nvPicPr>
          <p:cNvPr id="82" name="Google Shape;82;p15"/>
          <p:cNvPicPr preferRelativeResize="0"/>
          <p:nvPr/>
        </p:nvPicPr>
        <p:blipFill>
          <a:blip r:embed="rId10">
            <a:alphaModFix/>
          </a:blip>
          <a:stretch>
            <a:fillRect/>
          </a:stretch>
        </p:blipFill>
        <p:spPr>
          <a:xfrm>
            <a:off x="2376913" y="1296564"/>
            <a:ext cx="1284650" cy="874362"/>
          </a:xfrm>
          <a:prstGeom prst="rect">
            <a:avLst/>
          </a:prstGeom>
          <a:noFill/>
          <a:ln cap="flat" cmpd="sng" w="19050">
            <a:solidFill>
              <a:srgbClr val="000000"/>
            </a:solidFill>
            <a:prstDash val="solid"/>
            <a:round/>
            <a:headEnd len="sm" w="sm" type="none"/>
            <a:tailEnd len="sm" w="sm" type="none"/>
          </a:ln>
        </p:spPr>
      </p:pic>
      <p:pic>
        <p:nvPicPr>
          <p:cNvPr id="83" name="Google Shape;83;p15"/>
          <p:cNvPicPr preferRelativeResize="0"/>
          <p:nvPr/>
        </p:nvPicPr>
        <p:blipFill>
          <a:blip r:embed="rId11">
            <a:alphaModFix/>
          </a:blip>
          <a:stretch>
            <a:fillRect/>
          </a:stretch>
        </p:blipFill>
        <p:spPr>
          <a:xfrm>
            <a:off x="589175" y="1141581"/>
            <a:ext cx="1422297" cy="956668"/>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517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Design/DB Management</a:t>
            </a:r>
            <a:endParaRPr/>
          </a:p>
          <a:p>
            <a:pPr indent="0" lvl="0" marL="0" rtl="0" algn="l">
              <a:spcBef>
                <a:spcPts val="0"/>
              </a:spcBef>
              <a:spcAft>
                <a:spcPts val="0"/>
              </a:spcAft>
              <a:buNone/>
            </a:pPr>
            <a:r>
              <a:t/>
            </a:r>
            <a:endParaRPr/>
          </a:p>
        </p:txBody>
      </p:sp>
      <p:sp>
        <p:nvSpPr>
          <p:cNvPr id="89" name="Google Shape;89;p16"/>
          <p:cNvSpPr txBox="1"/>
          <p:nvPr>
            <p:ph idx="1" type="body"/>
          </p:nvPr>
        </p:nvSpPr>
        <p:spPr>
          <a:xfrm>
            <a:off x="311700" y="1152475"/>
            <a:ext cx="5178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Concord uses a PostgreSQL database that is being managed by GraphQL API and TypeORM. Once all the queries and mutations are validated in the GraphQL Playground, they are utilized in the front-end via the Apollo Server. The main tables in the database include:</a:t>
            </a:r>
            <a:endParaRPr sz="1200">
              <a:latin typeface="Calibri"/>
              <a:ea typeface="Calibri"/>
              <a:cs typeface="Calibri"/>
              <a:sym typeface="Calibri"/>
            </a:endParaRPr>
          </a:p>
          <a:p>
            <a:pPr indent="-304800" lvl="0" marL="457200" rtl="0" algn="l">
              <a:lnSpc>
                <a:spcPct val="100000"/>
              </a:lnSpc>
              <a:spcBef>
                <a:spcPts val="1600"/>
              </a:spcBef>
              <a:spcAft>
                <a:spcPts val="0"/>
              </a:spcAft>
              <a:buSzPts val="1200"/>
              <a:buFont typeface="Calibri"/>
              <a:buChar char="●"/>
            </a:pPr>
            <a:r>
              <a:rPr b="1" i="1" lang="en" sz="1200">
                <a:latin typeface="Calibri"/>
                <a:ea typeface="Calibri"/>
                <a:cs typeface="Calibri"/>
                <a:sym typeface="Calibri"/>
              </a:rPr>
              <a:t>Users:</a:t>
            </a:r>
            <a:r>
              <a:rPr i="1" lang="en" sz="1200">
                <a:latin typeface="Calibri"/>
                <a:ea typeface="Calibri"/>
                <a:cs typeface="Calibri"/>
                <a:sym typeface="Calibri"/>
              </a:rPr>
              <a:t> </a:t>
            </a:r>
            <a:r>
              <a:rPr lang="en" sz="1200">
                <a:latin typeface="Calibri"/>
                <a:ea typeface="Calibri"/>
                <a:cs typeface="Calibri"/>
                <a:sym typeface="Calibri"/>
              </a:rPr>
              <a:t>The users table consists of user-related information stored in the columns such as id, name, and email.</a:t>
            </a:r>
            <a:endParaRPr sz="1200">
              <a:latin typeface="Calibri"/>
              <a:ea typeface="Calibri"/>
              <a:cs typeface="Calibri"/>
              <a:sym typeface="Calibri"/>
            </a:endParaRPr>
          </a:p>
          <a:p>
            <a:pPr indent="-304800" lvl="0" marL="457200" rtl="0" algn="l">
              <a:lnSpc>
                <a:spcPct val="100000"/>
              </a:lnSpc>
              <a:spcBef>
                <a:spcPts val="0"/>
              </a:spcBef>
              <a:spcAft>
                <a:spcPts val="0"/>
              </a:spcAft>
              <a:buSzPts val="1200"/>
              <a:buFont typeface="Calibri"/>
              <a:buChar char="●"/>
            </a:pPr>
            <a:r>
              <a:rPr b="1" i="1" lang="en" sz="1200">
                <a:latin typeface="Calibri"/>
                <a:ea typeface="Calibri"/>
                <a:cs typeface="Calibri"/>
                <a:sym typeface="Calibri"/>
              </a:rPr>
              <a:t>Events:</a:t>
            </a:r>
            <a:r>
              <a:rPr i="1" lang="en" sz="1200">
                <a:latin typeface="Calibri"/>
                <a:ea typeface="Calibri"/>
                <a:cs typeface="Calibri"/>
                <a:sym typeface="Calibri"/>
              </a:rPr>
              <a:t> </a:t>
            </a:r>
            <a:r>
              <a:rPr lang="en" sz="1200">
                <a:latin typeface="Calibri"/>
                <a:ea typeface="Calibri"/>
                <a:cs typeface="Calibri"/>
                <a:sym typeface="Calibri"/>
              </a:rPr>
              <a:t>The interviews table include the title, time, and video link of the interview. It also contains relations with the users table that specify users that participate in this interview. </a:t>
            </a:r>
            <a:endParaRPr sz="1200">
              <a:latin typeface="Calibri"/>
              <a:ea typeface="Calibri"/>
              <a:cs typeface="Calibri"/>
              <a:sym typeface="Calibri"/>
            </a:endParaRPr>
          </a:p>
          <a:p>
            <a:pPr indent="-304800" lvl="0" marL="457200" rtl="0" algn="l">
              <a:lnSpc>
                <a:spcPct val="100000"/>
              </a:lnSpc>
              <a:spcBef>
                <a:spcPts val="0"/>
              </a:spcBef>
              <a:spcAft>
                <a:spcPts val="0"/>
              </a:spcAft>
              <a:buSzPts val="1200"/>
              <a:buFont typeface="Calibri"/>
              <a:buChar char="●"/>
            </a:pPr>
            <a:r>
              <a:rPr b="1" i="1" lang="en" sz="1200">
                <a:latin typeface="Calibri"/>
                <a:ea typeface="Calibri"/>
                <a:cs typeface="Calibri"/>
                <a:sym typeface="Calibri"/>
              </a:rPr>
              <a:t>Organizations:</a:t>
            </a:r>
            <a:r>
              <a:rPr i="1" lang="en" sz="1200">
                <a:latin typeface="Calibri"/>
                <a:ea typeface="Calibri"/>
                <a:cs typeface="Calibri"/>
                <a:sym typeface="Calibri"/>
              </a:rPr>
              <a:t> </a:t>
            </a:r>
            <a:r>
              <a:rPr lang="en" sz="1200">
                <a:latin typeface="Calibri"/>
                <a:ea typeface="Calibri"/>
                <a:cs typeface="Calibri"/>
                <a:sym typeface="Calibri"/>
              </a:rPr>
              <a:t>This table contains the name of the organization using Concord.</a:t>
            </a:r>
            <a:endParaRPr sz="1000">
              <a:latin typeface="Calibri"/>
              <a:ea typeface="Calibri"/>
              <a:cs typeface="Calibri"/>
              <a:sym typeface="Calibri"/>
            </a:endParaRPr>
          </a:p>
        </p:txBody>
      </p:sp>
      <p:pic>
        <p:nvPicPr>
          <p:cNvPr id="90" name="Google Shape;90;p16"/>
          <p:cNvPicPr preferRelativeResize="0"/>
          <p:nvPr/>
        </p:nvPicPr>
        <p:blipFill>
          <a:blip r:embed="rId3">
            <a:alphaModFix/>
          </a:blip>
          <a:stretch>
            <a:fillRect/>
          </a:stretch>
        </p:blipFill>
        <p:spPr>
          <a:xfrm>
            <a:off x="5716802" y="0"/>
            <a:ext cx="3427195" cy="5143500"/>
          </a:xfrm>
          <a:prstGeom prst="rect">
            <a:avLst/>
          </a:prstGeom>
          <a:noFill/>
          <a:ln>
            <a:noFill/>
          </a:ln>
        </p:spPr>
      </p:pic>
      <p:grpSp>
        <p:nvGrpSpPr>
          <p:cNvPr id="91" name="Google Shape;91;p16"/>
          <p:cNvGrpSpPr/>
          <p:nvPr/>
        </p:nvGrpSpPr>
        <p:grpSpPr>
          <a:xfrm>
            <a:off x="1519709" y="3406659"/>
            <a:ext cx="2762593" cy="1525792"/>
            <a:chOff x="17171511" y="11198078"/>
            <a:chExt cx="7396500" cy="3356339"/>
          </a:xfrm>
        </p:grpSpPr>
        <p:pic>
          <p:nvPicPr>
            <p:cNvPr id="92" name="Google Shape;92;p16"/>
            <p:cNvPicPr preferRelativeResize="0"/>
            <p:nvPr/>
          </p:nvPicPr>
          <p:blipFill>
            <a:blip r:embed="rId4">
              <a:alphaModFix/>
            </a:blip>
            <a:stretch>
              <a:fillRect/>
            </a:stretch>
          </p:blipFill>
          <p:spPr>
            <a:xfrm>
              <a:off x="18617272" y="11198078"/>
              <a:ext cx="4381500" cy="2981325"/>
            </a:xfrm>
            <a:prstGeom prst="rect">
              <a:avLst/>
            </a:prstGeom>
            <a:noFill/>
            <a:ln cap="flat" cmpd="sng" w="9525">
              <a:solidFill>
                <a:srgbClr val="000000"/>
              </a:solidFill>
              <a:prstDash val="solid"/>
              <a:round/>
              <a:headEnd len="sm" w="sm" type="none"/>
              <a:tailEnd len="sm" w="sm" type="none"/>
            </a:ln>
          </p:spPr>
        </p:pic>
        <p:sp>
          <p:nvSpPr>
            <p:cNvPr id="93" name="Google Shape;93;p16"/>
            <p:cNvSpPr txBox="1"/>
            <p:nvPr/>
          </p:nvSpPr>
          <p:spPr>
            <a:xfrm>
              <a:off x="17171511" y="14029117"/>
              <a:ext cx="7396500" cy="52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i="1" lang="en" sz="900">
                  <a:solidFill>
                    <a:srgbClr val="434343"/>
                  </a:solidFill>
                </a:rPr>
                <a:t>Database Entity Diagram</a:t>
              </a:r>
              <a:endParaRPr i="1" sz="900">
                <a:solidFill>
                  <a:srgbClr val="434343"/>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7" name="Shape 97"/>
        <p:cNvGrpSpPr/>
        <p:nvPr/>
      </p:nvGrpSpPr>
      <p:grpSpPr>
        <a:xfrm>
          <a:off x="0" y="0"/>
          <a:ext cx="0" cy="0"/>
          <a:chOff x="0" y="0"/>
          <a:chExt cx="0" cy="0"/>
        </a:xfrm>
      </p:grpSpPr>
      <p:pic>
        <p:nvPicPr>
          <p:cNvPr id="98" name="Google Shape;98;p17"/>
          <p:cNvPicPr preferRelativeResize="0"/>
          <p:nvPr/>
        </p:nvPicPr>
        <p:blipFill>
          <a:blip r:embed="rId3">
            <a:alphaModFix/>
          </a:blip>
          <a:stretch>
            <a:fillRect/>
          </a:stretch>
        </p:blipFill>
        <p:spPr>
          <a:xfrm>
            <a:off x="5715000" y="0"/>
            <a:ext cx="3429000" cy="5143500"/>
          </a:xfrm>
          <a:prstGeom prst="rect">
            <a:avLst/>
          </a:prstGeom>
          <a:noFill/>
          <a:ln>
            <a:noFill/>
          </a:ln>
        </p:spPr>
      </p:pic>
      <p:sp>
        <p:nvSpPr>
          <p:cNvPr id="99" name="Google Shape;99;p17"/>
          <p:cNvSpPr txBox="1"/>
          <p:nvPr>
            <p:ph type="title"/>
          </p:nvPr>
        </p:nvSpPr>
        <p:spPr>
          <a:xfrm>
            <a:off x="311700" y="445025"/>
            <a:ext cx="517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Scheduling</a:t>
            </a:r>
            <a:endParaRPr/>
          </a:p>
        </p:txBody>
      </p:sp>
      <p:sp>
        <p:nvSpPr>
          <p:cNvPr id="100" name="Google Shape;100;p17"/>
          <p:cNvSpPr txBox="1"/>
          <p:nvPr>
            <p:ph idx="1" type="body"/>
          </p:nvPr>
        </p:nvSpPr>
        <p:spPr>
          <a:xfrm>
            <a:off x="311700" y="1152475"/>
            <a:ext cx="5178600" cy="204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Calendar and Event Scheduling</a:t>
            </a:r>
            <a:r>
              <a:rPr b="1" lang="en" sz="1200">
                <a:solidFill>
                  <a:schemeClr val="dk1"/>
                </a:solidFill>
                <a:latin typeface="Calibri"/>
                <a:ea typeface="Calibri"/>
                <a:cs typeface="Calibri"/>
                <a:sym typeface="Calibri"/>
              </a:rPr>
              <a:t>:</a:t>
            </a:r>
            <a:endParaRPr b="1" sz="1200">
              <a:solidFill>
                <a:schemeClr val="dk1"/>
              </a:solidFill>
              <a:latin typeface="Calibri"/>
              <a:ea typeface="Calibri"/>
              <a:cs typeface="Calibri"/>
              <a:sym typeface="Calibri"/>
            </a:endParaRPr>
          </a:p>
          <a:p>
            <a:pPr indent="-304800" lvl="0" marL="457200" rtl="0" algn="l">
              <a:lnSpc>
                <a:spcPct val="100000"/>
              </a:lnSpc>
              <a:spcBef>
                <a:spcPts val="0"/>
              </a:spcBef>
              <a:spcAft>
                <a:spcPts val="0"/>
              </a:spcAft>
              <a:buClr>
                <a:srgbClr val="434343"/>
              </a:buClr>
              <a:buSzPts val="1200"/>
              <a:buFont typeface="Calibri"/>
              <a:buChar char="●"/>
            </a:pPr>
            <a:r>
              <a:rPr i="1" lang="en" sz="1200">
                <a:solidFill>
                  <a:srgbClr val="434343"/>
                </a:solidFill>
                <a:latin typeface="Calibri"/>
                <a:ea typeface="Calibri"/>
                <a:cs typeface="Calibri"/>
                <a:sym typeface="Calibri"/>
              </a:rPr>
              <a:t>Past events</a:t>
            </a:r>
            <a:r>
              <a:rPr lang="en" sz="1200">
                <a:solidFill>
                  <a:srgbClr val="434343"/>
                </a:solidFill>
                <a:latin typeface="Calibri"/>
                <a:ea typeface="Calibri"/>
                <a:cs typeface="Calibri"/>
                <a:sym typeface="Calibri"/>
              </a:rPr>
              <a:t>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rgbClr val="434343"/>
                </a:solidFill>
                <a:latin typeface="Calibri"/>
                <a:ea typeface="Calibri"/>
                <a:cs typeface="Calibri"/>
                <a:sym typeface="Calibri"/>
              </a:rPr>
              <a:t>Keeps a register of the finished events.</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rgbClr val="434343"/>
              </a:solidFill>
              <a:latin typeface="Calibri"/>
              <a:ea typeface="Calibri"/>
              <a:cs typeface="Calibri"/>
              <a:sym typeface="Calibri"/>
            </a:endParaRPr>
          </a:p>
          <a:p>
            <a:pPr indent="-304800" lvl="0" marL="457200" rtl="0" algn="l">
              <a:lnSpc>
                <a:spcPct val="100000"/>
              </a:lnSpc>
              <a:spcBef>
                <a:spcPts val="0"/>
              </a:spcBef>
              <a:spcAft>
                <a:spcPts val="0"/>
              </a:spcAft>
              <a:buClr>
                <a:srgbClr val="434343"/>
              </a:buClr>
              <a:buSzPts val="1200"/>
              <a:buFont typeface="Calibri"/>
              <a:buChar char="●"/>
            </a:pPr>
            <a:r>
              <a:rPr i="1" lang="en" sz="1200">
                <a:solidFill>
                  <a:srgbClr val="434343"/>
                </a:solidFill>
                <a:latin typeface="Calibri"/>
                <a:ea typeface="Calibri"/>
                <a:cs typeface="Calibri"/>
                <a:sym typeface="Calibri"/>
              </a:rPr>
              <a:t>Invite others</a:t>
            </a:r>
            <a:endParaRPr i="1" sz="12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rgbClr val="434343"/>
                </a:solidFill>
                <a:latin typeface="Calibri"/>
                <a:ea typeface="Calibri"/>
                <a:cs typeface="Calibri"/>
                <a:sym typeface="Calibri"/>
              </a:rPr>
              <a:t>The option allows the Interviewers and candidates to add their details.</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rgbClr val="434343"/>
              </a:solidFill>
              <a:latin typeface="Calibri"/>
              <a:ea typeface="Calibri"/>
              <a:cs typeface="Calibri"/>
              <a:sym typeface="Calibri"/>
            </a:endParaRPr>
          </a:p>
          <a:p>
            <a:pPr indent="-304800" lvl="0" marL="457200" rtl="0" algn="l">
              <a:lnSpc>
                <a:spcPct val="100000"/>
              </a:lnSpc>
              <a:spcBef>
                <a:spcPts val="0"/>
              </a:spcBef>
              <a:spcAft>
                <a:spcPts val="0"/>
              </a:spcAft>
              <a:buClr>
                <a:srgbClr val="434343"/>
              </a:buClr>
              <a:buSzPts val="1200"/>
              <a:buFont typeface="Calibri"/>
              <a:buChar char="●"/>
            </a:pPr>
            <a:r>
              <a:rPr i="1" lang="en" sz="1200">
                <a:solidFill>
                  <a:srgbClr val="434343"/>
                </a:solidFill>
                <a:latin typeface="Calibri"/>
                <a:ea typeface="Calibri"/>
                <a:cs typeface="Calibri"/>
                <a:sym typeface="Calibri"/>
              </a:rPr>
              <a:t>Add future events</a:t>
            </a:r>
            <a:r>
              <a:rPr lang="en" sz="1200">
                <a:solidFill>
                  <a:srgbClr val="434343"/>
                </a:solidFill>
                <a:latin typeface="Calibri"/>
                <a:ea typeface="Calibri"/>
                <a:cs typeface="Calibri"/>
                <a:sym typeface="Calibri"/>
              </a:rPr>
              <a:t>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rgbClr val="434343"/>
                </a:solidFill>
                <a:latin typeface="Calibri"/>
                <a:ea typeface="Calibri"/>
                <a:cs typeface="Calibri"/>
                <a:sym typeface="Calibri"/>
              </a:rPr>
              <a:t>Event planning for feature coding sessions involving a specified: start and end dates/times, users, problem, language, and programming languages.</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1600"/>
              </a:spcAft>
              <a:buNone/>
            </a:pPr>
            <a:r>
              <a:t/>
            </a:r>
            <a:endParaRPr sz="1400"/>
          </a:p>
        </p:txBody>
      </p:sp>
      <p:pic>
        <p:nvPicPr>
          <p:cNvPr id="101" name="Google Shape;101;p17"/>
          <p:cNvPicPr preferRelativeResize="0"/>
          <p:nvPr/>
        </p:nvPicPr>
        <p:blipFill>
          <a:blip r:embed="rId4">
            <a:alphaModFix/>
          </a:blip>
          <a:stretch>
            <a:fillRect/>
          </a:stretch>
        </p:blipFill>
        <p:spPr>
          <a:xfrm>
            <a:off x="437594" y="3271250"/>
            <a:ext cx="2451775" cy="1139275"/>
          </a:xfrm>
          <a:prstGeom prst="rect">
            <a:avLst/>
          </a:prstGeom>
          <a:noFill/>
          <a:ln>
            <a:noFill/>
          </a:ln>
        </p:spPr>
      </p:pic>
      <p:sp>
        <p:nvSpPr>
          <p:cNvPr id="102" name="Google Shape;102;p17"/>
          <p:cNvSpPr txBox="1"/>
          <p:nvPr/>
        </p:nvSpPr>
        <p:spPr>
          <a:xfrm>
            <a:off x="847478" y="4410525"/>
            <a:ext cx="1632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rgbClr val="434343"/>
                </a:solidFill>
              </a:rPr>
              <a:t>Calendar Event Entry</a:t>
            </a:r>
            <a:endParaRPr i="1" sz="1000">
              <a:solidFill>
                <a:srgbClr val="434343"/>
              </a:solidFill>
            </a:endParaRPr>
          </a:p>
        </p:txBody>
      </p:sp>
      <p:pic>
        <p:nvPicPr>
          <p:cNvPr id="103" name="Google Shape;103;p17"/>
          <p:cNvPicPr preferRelativeResize="0"/>
          <p:nvPr/>
        </p:nvPicPr>
        <p:blipFill>
          <a:blip r:embed="rId5">
            <a:alphaModFix/>
          </a:blip>
          <a:stretch>
            <a:fillRect/>
          </a:stretch>
        </p:blipFill>
        <p:spPr>
          <a:xfrm>
            <a:off x="3179925" y="3271250"/>
            <a:ext cx="2310379" cy="1139274"/>
          </a:xfrm>
          <a:prstGeom prst="rect">
            <a:avLst/>
          </a:prstGeom>
          <a:noFill/>
          <a:ln cap="flat" cmpd="sng" w="9525">
            <a:solidFill>
              <a:srgbClr val="000000"/>
            </a:solidFill>
            <a:prstDash val="solid"/>
            <a:round/>
            <a:headEnd len="sm" w="sm" type="none"/>
            <a:tailEnd len="sm" w="sm" type="none"/>
          </a:ln>
        </p:spPr>
      </p:pic>
      <p:sp>
        <p:nvSpPr>
          <p:cNvPr id="104" name="Google Shape;104;p17"/>
          <p:cNvSpPr txBox="1"/>
          <p:nvPr/>
        </p:nvSpPr>
        <p:spPr>
          <a:xfrm>
            <a:off x="3519103" y="4410525"/>
            <a:ext cx="1632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rgbClr val="434343"/>
                </a:solidFill>
              </a:rPr>
              <a:t>Calendar Dashboard</a:t>
            </a:r>
            <a:endParaRPr i="1" sz="10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8"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5715000" y="0"/>
            <a:ext cx="3429000" cy="5143500"/>
          </a:xfrm>
          <a:prstGeom prst="rect">
            <a:avLst/>
          </a:prstGeom>
          <a:noFill/>
          <a:ln>
            <a:noFill/>
          </a:ln>
        </p:spPr>
      </p:pic>
      <p:sp>
        <p:nvSpPr>
          <p:cNvPr id="110" name="Google Shape;110;p18"/>
          <p:cNvSpPr txBox="1"/>
          <p:nvPr>
            <p:ph type="title"/>
          </p:nvPr>
        </p:nvSpPr>
        <p:spPr>
          <a:xfrm>
            <a:off x="311700" y="445025"/>
            <a:ext cx="517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Interactions</a:t>
            </a:r>
            <a:endParaRPr/>
          </a:p>
        </p:txBody>
      </p:sp>
      <p:sp>
        <p:nvSpPr>
          <p:cNvPr id="111" name="Google Shape;111;p18"/>
          <p:cNvSpPr txBox="1"/>
          <p:nvPr>
            <p:ph idx="1" type="body"/>
          </p:nvPr>
        </p:nvSpPr>
        <p:spPr>
          <a:xfrm>
            <a:off x="311700" y="1152475"/>
            <a:ext cx="5178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User Interactions with Each Other:</a:t>
            </a:r>
            <a:endParaRPr sz="1000">
              <a:solidFill>
                <a:srgbClr val="434343"/>
              </a:solidFill>
              <a:latin typeface="Calibri"/>
              <a:ea typeface="Calibri"/>
              <a:cs typeface="Calibri"/>
              <a:sym typeface="Calibri"/>
            </a:endParaRPr>
          </a:p>
          <a:p>
            <a:pPr indent="-292100" lvl="0" marL="457200" rtl="0" algn="l">
              <a:lnSpc>
                <a:spcPct val="100000"/>
              </a:lnSpc>
              <a:spcBef>
                <a:spcPts val="0"/>
              </a:spcBef>
              <a:spcAft>
                <a:spcPts val="0"/>
              </a:spcAft>
              <a:buClr>
                <a:srgbClr val="434343"/>
              </a:buClr>
              <a:buSzPts val="1000"/>
              <a:buFont typeface="Calibri"/>
              <a:buChar char="●"/>
            </a:pPr>
            <a:r>
              <a:rPr i="1" lang="en" sz="1000">
                <a:solidFill>
                  <a:srgbClr val="434343"/>
                </a:solidFill>
                <a:latin typeface="Calibri"/>
                <a:ea typeface="Calibri"/>
                <a:cs typeface="Calibri"/>
                <a:sym typeface="Calibri"/>
              </a:rPr>
              <a:t>Multi-User IDE</a:t>
            </a:r>
            <a:endParaRPr i="1" sz="10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000">
                <a:solidFill>
                  <a:srgbClr val="434343"/>
                </a:solidFill>
                <a:latin typeface="Calibri"/>
                <a:ea typeface="Calibri"/>
                <a:cs typeface="Calibri"/>
                <a:sym typeface="Calibri"/>
              </a:rPr>
              <a:t>Users doing a coding interview can view information in other ideas, whilst incorporating secure websockets.</a:t>
            </a:r>
            <a:endParaRPr sz="10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User Interactions with Concord:</a:t>
            </a:r>
            <a:endParaRPr sz="1000">
              <a:solidFill>
                <a:srgbClr val="434343"/>
              </a:solidFill>
              <a:latin typeface="Calibri"/>
              <a:ea typeface="Calibri"/>
              <a:cs typeface="Calibri"/>
              <a:sym typeface="Calibri"/>
            </a:endParaRPr>
          </a:p>
          <a:p>
            <a:pPr indent="-292100" lvl="0" marL="457200" rtl="0" algn="l">
              <a:lnSpc>
                <a:spcPct val="100000"/>
              </a:lnSpc>
              <a:spcBef>
                <a:spcPts val="0"/>
              </a:spcBef>
              <a:spcAft>
                <a:spcPts val="0"/>
              </a:spcAft>
              <a:buClr>
                <a:srgbClr val="434343"/>
              </a:buClr>
              <a:buSzPts val="1000"/>
              <a:buFont typeface="Calibri"/>
              <a:buChar char="●"/>
            </a:pPr>
            <a:r>
              <a:rPr i="1" lang="en" sz="1000">
                <a:solidFill>
                  <a:srgbClr val="434343"/>
                </a:solidFill>
                <a:latin typeface="Calibri"/>
                <a:ea typeface="Calibri"/>
                <a:cs typeface="Calibri"/>
                <a:sym typeface="Calibri"/>
              </a:rPr>
              <a:t>Login/Signup</a:t>
            </a:r>
            <a:endParaRPr i="1" sz="10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000">
                <a:solidFill>
                  <a:srgbClr val="434343"/>
                </a:solidFill>
                <a:latin typeface="Calibri"/>
                <a:ea typeface="Calibri"/>
                <a:cs typeface="Calibri"/>
                <a:sym typeface="Calibri"/>
              </a:rPr>
              <a:t>Users can create an account and sign in.</a:t>
            </a:r>
            <a:endParaRPr sz="1000">
              <a:solidFill>
                <a:srgbClr val="434343"/>
              </a:solidFill>
              <a:latin typeface="Calibri"/>
              <a:ea typeface="Calibri"/>
              <a:cs typeface="Calibri"/>
              <a:sym typeface="Calibri"/>
            </a:endParaRPr>
          </a:p>
          <a:p>
            <a:pPr indent="-292100" lvl="0" marL="457200" rtl="0" algn="l">
              <a:lnSpc>
                <a:spcPct val="100000"/>
              </a:lnSpc>
              <a:spcBef>
                <a:spcPts val="0"/>
              </a:spcBef>
              <a:spcAft>
                <a:spcPts val="0"/>
              </a:spcAft>
              <a:buClr>
                <a:srgbClr val="434343"/>
              </a:buClr>
              <a:buSzPts val="1000"/>
              <a:buFont typeface="Calibri"/>
              <a:buChar char="●"/>
            </a:pPr>
            <a:r>
              <a:rPr i="1" lang="en" sz="1000">
                <a:solidFill>
                  <a:srgbClr val="434343"/>
                </a:solidFill>
                <a:latin typeface="Calibri"/>
                <a:ea typeface="Calibri"/>
                <a:cs typeface="Calibri"/>
                <a:sym typeface="Calibri"/>
              </a:rPr>
              <a:t>Forgot Password</a:t>
            </a:r>
            <a:endParaRPr i="1" sz="10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000">
                <a:solidFill>
                  <a:srgbClr val="434343"/>
                </a:solidFill>
                <a:latin typeface="Calibri"/>
                <a:ea typeface="Calibri"/>
                <a:cs typeface="Calibri"/>
                <a:sym typeface="Calibri"/>
              </a:rPr>
              <a:t>Users can create a new password with a valid email if they forget theirs.</a:t>
            </a:r>
            <a:endParaRPr sz="1000">
              <a:solidFill>
                <a:srgbClr val="434343"/>
              </a:solidFill>
              <a:latin typeface="Calibri"/>
              <a:ea typeface="Calibri"/>
              <a:cs typeface="Calibri"/>
              <a:sym typeface="Calibri"/>
            </a:endParaRPr>
          </a:p>
          <a:p>
            <a:pPr indent="-292100" lvl="0" marL="457200" rtl="0" algn="l">
              <a:lnSpc>
                <a:spcPct val="100000"/>
              </a:lnSpc>
              <a:spcBef>
                <a:spcPts val="0"/>
              </a:spcBef>
              <a:spcAft>
                <a:spcPts val="0"/>
              </a:spcAft>
              <a:buClr>
                <a:srgbClr val="434343"/>
              </a:buClr>
              <a:buSzPts val="1000"/>
              <a:buFont typeface="Calibri"/>
              <a:buChar char="●"/>
            </a:pPr>
            <a:r>
              <a:rPr i="1" lang="en" sz="1000">
                <a:solidFill>
                  <a:srgbClr val="434343"/>
                </a:solidFill>
                <a:latin typeface="Calibri"/>
                <a:ea typeface="Calibri"/>
                <a:cs typeface="Calibri"/>
                <a:sym typeface="Calibri"/>
              </a:rPr>
              <a:t>Settings</a:t>
            </a:r>
            <a:endParaRPr i="1" sz="10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000">
                <a:solidFill>
                  <a:srgbClr val="434343"/>
                </a:solidFill>
                <a:latin typeface="Calibri"/>
                <a:ea typeface="Calibri"/>
                <a:cs typeface="Calibri"/>
                <a:sym typeface="Calibri"/>
              </a:rPr>
              <a:t>Information can be viewed and edited in this modal.</a:t>
            </a:r>
            <a:endParaRPr sz="1000">
              <a:solidFill>
                <a:srgbClr val="434343"/>
              </a:solidFill>
              <a:latin typeface="Calibri"/>
              <a:ea typeface="Calibri"/>
              <a:cs typeface="Calibri"/>
              <a:sym typeface="Calibri"/>
            </a:endParaRPr>
          </a:p>
          <a:p>
            <a:pPr indent="-292100" lvl="0" marL="457200" rtl="0" algn="l">
              <a:lnSpc>
                <a:spcPct val="100000"/>
              </a:lnSpc>
              <a:spcBef>
                <a:spcPts val="0"/>
              </a:spcBef>
              <a:spcAft>
                <a:spcPts val="0"/>
              </a:spcAft>
              <a:buClr>
                <a:srgbClr val="434343"/>
              </a:buClr>
              <a:buSzPts val="1000"/>
              <a:buFont typeface="Calibri"/>
              <a:buChar char="●"/>
            </a:pPr>
            <a:r>
              <a:rPr i="1" lang="en" sz="1000">
                <a:solidFill>
                  <a:srgbClr val="434343"/>
                </a:solidFill>
                <a:latin typeface="Calibri"/>
                <a:ea typeface="Calibri"/>
                <a:cs typeface="Calibri"/>
                <a:sym typeface="Calibri"/>
              </a:rPr>
              <a:t>Contact Us</a:t>
            </a:r>
            <a:endParaRPr i="1" sz="10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000" u="sng">
                <a:solidFill>
                  <a:srgbClr val="0000FF"/>
                </a:solidFill>
                <a:latin typeface="Calibri"/>
                <a:ea typeface="Calibri"/>
                <a:cs typeface="Calibri"/>
                <a:sym typeface="Calibri"/>
                <a:hlinkClick r:id="rId4">
                  <a:extLst>
                    <a:ext uri="{A12FA001-AC4F-418D-AE19-62706E023703}">
                      <ahyp:hlinkClr val="tx"/>
                    </a:ext>
                  </a:extLst>
                </a:hlinkClick>
              </a:rPr>
              <a:t>Concordnoreply@gmail.com</a:t>
            </a:r>
            <a:r>
              <a:rPr lang="en" sz="1000">
                <a:solidFill>
                  <a:srgbClr val="434343"/>
                </a:solidFill>
                <a:latin typeface="Calibri"/>
                <a:ea typeface="Calibri"/>
                <a:cs typeface="Calibri"/>
                <a:sym typeface="Calibri"/>
              </a:rPr>
              <a:t> can be contacted on the homepage regarding any feedback!</a:t>
            </a:r>
            <a:endParaRPr sz="1000">
              <a:solidFill>
                <a:srgbClr val="434343"/>
              </a:solidFill>
              <a:latin typeface="Calibri"/>
              <a:ea typeface="Calibri"/>
              <a:cs typeface="Calibri"/>
              <a:sym typeface="Calibri"/>
            </a:endParaRPr>
          </a:p>
          <a:p>
            <a:pPr indent="-292100" lvl="0" marL="457200" rtl="0" algn="l">
              <a:lnSpc>
                <a:spcPct val="100000"/>
              </a:lnSpc>
              <a:spcBef>
                <a:spcPts val="0"/>
              </a:spcBef>
              <a:spcAft>
                <a:spcPts val="0"/>
              </a:spcAft>
              <a:buClr>
                <a:srgbClr val="434343"/>
              </a:buClr>
              <a:buSzPts val="1000"/>
              <a:buFont typeface="Calibri"/>
              <a:buChar char="●"/>
            </a:pPr>
            <a:r>
              <a:rPr i="1" lang="en" sz="1000">
                <a:solidFill>
                  <a:srgbClr val="434343"/>
                </a:solidFill>
                <a:latin typeface="Calibri"/>
                <a:ea typeface="Calibri"/>
                <a:cs typeface="Calibri"/>
                <a:sym typeface="Calibri"/>
              </a:rPr>
              <a:t>Home Page</a:t>
            </a:r>
            <a:endParaRPr i="1" sz="1000">
              <a:solidFill>
                <a:srgbClr val="434343"/>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000">
                <a:solidFill>
                  <a:srgbClr val="434343"/>
                </a:solidFill>
                <a:latin typeface="Calibri"/>
                <a:ea typeface="Calibri"/>
                <a:cs typeface="Calibri"/>
                <a:sym typeface="Calibri"/>
              </a:rPr>
              <a:t>Shows general information about us and other miscellaneous things.</a:t>
            </a:r>
            <a:endParaRPr sz="1000">
              <a:solidFill>
                <a:srgbClr val="434343"/>
              </a:solidFill>
              <a:latin typeface="Calibri"/>
              <a:ea typeface="Calibri"/>
              <a:cs typeface="Calibri"/>
              <a:sym typeface="Calibri"/>
            </a:endParaRPr>
          </a:p>
          <a:p>
            <a:pPr indent="0" lvl="0" marL="0" rtl="0" algn="l">
              <a:spcBef>
                <a:spcPts val="0"/>
              </a:spcBef>
              <a:spcAft>
                <a:spcPts val="1600"/>
              </a:spcAft>
              <a:buNone/>
            </a:pPr>
            <a:r>
              <a:t/>
            </a:r>
            <a:endParaRPr sz="1000"/>
          </a:p>
        </p:txBody>
      </p:sp>
      <p:pic>
        <p:nvPicPr>
          <p:cNvPr id="112" name="Google Shape;112;p18"/>
          <p:cNvPicPr preferRelativeResize="0"/>
          <p:nvPr/>
        </p:nvPicPr>
        <p:blipFill>
          <a:blip r:embed="rId5">
            <a:alphaModFix/>
          </a:blip>
          <a:stretch>
            <a:fillRect/>
          </a:stretch>
        </p:blipFill>
        <p:spPr>
          <a:xfrm>
            <a:off x="2169288" y="3755711"/>
            <a:ext cx="1463426" cy="719081"/>
          </a:xfrm>
          <a:prstGeom prst="rect">
            <a:avLst/>
          </a:prstGeom>
          <a:noFill/>
          <a:ln cap="flat" cmpd="sng" w="9525">
            <a:solidFill>
              <a:srgbClr val="000000"/>
            </a:solidFill>
            <a:prstDash val="solid"/>
            <a:round/>
            <a:headEnd len="sm" w="sm" type="none"/>
            <a:tailEnd len="sm" w="sm" type="none"/>
          </a:ln>
        </p:spPr>
      </p:pic>
      <p:pic>
        <p:nvPicPr>
          <p:cNvPr id="113" name="Google Shape;113;p18"/>
          <p:cNvPicPr preferRelativeResize="0"/>
          <p:nvPr/>
        </p:nvPicPr>
        <p:blipFill>
          <a:blip r:embed="rId6">
            <a:alphaModFix/>
          </a:blip>
          <a:stretch>
            <a:fillRect/>
          </a:stretch>
        </p:blipFill>
        <p:spPr>
          <a:xfrm>
            <a:off x="4200413" y="3755700"/>
            <a:ext cx="946889" cy="719100"/>
          </a:xfrm>
          <a:prstGeom prst="rect">
            <a:avLst/>
          </a:prstGeom>
          <a:noFill/>
          <a:ln cap="flat" cmpd="sng" w="9525">
            <a:solidFill>
              <a:srgbClr val="000000"/>
            </a:solidFill>
            <a:prstDash val="solid"/>
            <a:round/>
            <a:headEnd len="sm" w="sm" type="none"/>
            <a:tailEnd len="sm" w="sm" type="none"/>
          </a:ln>
        </p:spPr>
      </p:pic>
      <p:pic>
        <p:nvPicPr>
          <p:cNvPr id="114" name="Google Shape;114;p18"/>
          <p:cNvPicPr preferRelativeResize="0"/>
          <p:nvPr/>
        </p:nvPicPr>
        <p:blipFill>
          <a:blip r:embed="rId7">
            <a:alphaModFix/>
          </a:blip>
          <a:stretch>
            <a:fillRect/>
          </a:stretch>
        </p:blipFill>
        <p:spPr>
          <a:xfrm>
            <a:off x="311700" y="3800875"/>
            <a:ext cx="1463428" cy="628745"/>
          </a:xfrm>
          <a:prstGeom prst="rect">
            <a:avLst/>
          </a:prstGeom>
          <a:noFill/>
          <a:ln cap="flat" cmpd="sng" w="9525">
            <a:solidFill>
              <a:srgbClr val="000000"/>
            </a:solidFill>
            <a:prstDash val="solid"/>
            <a:round/>
            <a:headEnd len="sm" w="sm" type="none"/>
            <a:tailEnd len="sm" w="sm" type="none"/>
          </a:ln>
        </p:spPr>
      </p:pic>
      <p:sp>
        <p:nvSpPr>
          <p:cNvPr id="115" name="Google Shape;115;p18"/>
          <p:cNvSpPr txBox="1"/>
          <p:nvPr/>
        </p:nvSpPr>
        <p:spPr>
          <a:xfrm>
            <a:off x="3858303" y="4474800"/>
            <a:ext cx="1632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rgbClr val="434343"/>
                </a:solidFill>
              </a:rPr>
              <a:t>Setting Model</a:t>
            </a:r>
            <a:endParaRPr i="1" sz="1000">
              <a:solidFill>
                <a:srgbClr val="434343"/>
              </a:solidFill>
            </a:endParaRPr>
          </a:p>
        </p:txBody>
      </p:sp>
      <p:sp>
        <p:nvSpPr>
          <p:cNvPr id="116" name="Google Shape;116;p18"/>
          <p:cNvSpPr txBox="1"/>
          <p:nvPr/>
        </p:nvSpPr>
        <p:spPr>
          <a:xfrm>
            <a:off x="2085003" y="4474800"/>
            <a:ext cx="1632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rgbClr val="434343"/>
                </a:solidFill>
              </a:rPr>
              <a:t>Home Page/Sign in</a:t>
            </a:r>
            <a:endParaRPr i="1" sz="1000">
              <a:solidFill>
                <a:srgbClr val="434343"/>
              </a:solidFill>
            </a:endParaRPr>
          </a:p>
        </p:txBody>
      </p:sp>
      <p:sp>
        <p:nvSpPr>
          <p:cNvPr id="117" name="Google Shape;117;p18"/>
          <p:cNvSpPr txBox="1"/>
          <p:nvPr/>
        </p:nvSpPr>
        <p:spPr>
          <a:xfrm>
            <a:off x="311700" y="4474800"/>
            <a:ext cx="13926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rgbClr val="434343"/>
                </a:solidFill>
              </a:rPr>
              <a:t>Multi-User IDE</a:t>
            </a:r>
            <a:endParaRPr i="1" sz="10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5715000" y="0"/>
            <a:ext cx="3429000" cy="5143500"/>
          </a:xfrm>
          <a:prstGeom prst="rect">
            <a:avLst/>
          </a:prstGeom>
          <a:noFill/>
          <a:ln>
            <a:noFill/>
          </a:ln>
        </p:spPr>
      </p:pic>
      <p:sp>
        <p:nvSpPr>
          <p:cNvPr id="123" name="Google Shape;123;p19"/>
          <p:cNvSpPr txBox="1"/>
          <p:nvPr>
            <p:ph type="title"/>
          </p:nvPr>
        </p:nvSpPr>
        <p:spPr>
          <a:xfrm>
            <a:off x="311700" y="445025"/>
            <a:ext cx="517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and Validation</a:t>
            </a:r>
            <a:endParaRPr/>
          </a:p>
          <a:p>
            <a:pPr indent="0" lvl="0" marL="0" rtl="0" algn="l">
              <a:spcBef>
                <a:spcPts val="0"/>
              </a:spcBef>
              <a:spcAft>
                <a:spcPts val="0"/>
              </a:spcAft>
              <a:buNone/>
            </a:pPr>
            <a:r>
              <a:t/>
            </a:r>
            <a:endParaRPr/>
          </a:p>
        </p:txBody>
      </p:sp>
      <p:sp>
        <p:nvSpPr>
          <p:cNvPr id="124" name="Google Shape;124;p19"/>
          <p:cNvSpPr txBox="1"/>
          <p:nvPr>
            <p:ph idx="1" type="body"/>
          </p:nvPr>
        </p:nvSpPr>
        <p:spPr>
          <a:xfrm>
            <a:off x="311700" y="1152475"/>
            <a:ext cx="5178600" cy="3416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Font typeface="Calibri"/>
              <a:buChar char="●"/>
            </a:pPr>
            <a:r>
              <a:rPr b="1" lang="en" sz="1200">
                <a:solidFill>
                  <a:srgbClr val="000000"/>
                </a:solidFill>
                <a:latin typeface="Calibri"/>
                <a:ea typeface="Calibri"/>
                <a:cs typeface="Calibri"/>
                <a:sym typeface="Calibri"/>
              </a:rPr>
              <a:t>BDD and User Story Guidance</a:t>
            </a:r>
            <a:endParaRPr b="1"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b="1"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BDD process was mostly done by Puppeteer, which is used for high level controlling of Chrome or Chromium.</a:t>
            </a:r>
            <a:endParaRPr sz="1200">
              <a:latin typeface="Calibri"/>
              <a:ea typeface="Calibri"/>
              <a:cs typeface="Calibri"/>
              <a:sym typeface="Calibri"/>
            </a:endParaRPr>
          </a:p>
          <a:p>
            <a:pPr indent="0" lvl="0" marL="457200" rtl="0" algn="l">
              <a:lnSpc>
                <a:spcPct val="100000"/>
              </a:lnSpc>
              <a:spcBef>
                <a:spcPts val="0"/>
              </a:spcBef>
              <a:spcAft>
                <a:spcPts val="0"/>
              </a:spcAft>
              <a:buNone/>
            </a:pPr>
            <a:r>
              <a:t/>
            </a:r>
            <a:endParaRPr sz="1200">
              <a:latin typeface="Calibri"/>
              <a:ea typeface="Calibri"/>
              <a:cs typeface="Calibri"/>
              <a:sym typeface="Calibri"/>
            </a:endParaRPr>
          </a:p>
          <a:p>
            <a:pPr indent="-304800" lvl="0" marL="457200" rtl="0" algn="l">
              <a:lnSpc>
                <a:spcPct val="100000"/>
              </a:lnSpc>
              <a:spcBef>
                <a:spcPts val="0"/>
              </a:spcBef>
              <a:spcAft>
                <a:spcPts val="0"/>
              </a:spcAft>
              <a:buClr>
                <a:srgbClr val="000000"/>
              </a:buClr>
              <a:buSzPts val="1200"/>
              <a:buFont typeface="Calibri"/>
              <a:buChar char="●"/>
            </a:pPr>
            <a:r>
              <a:rPr b="1" lang="en" sz="1200">
                <a:solidFill>
                  <a:srgbClr val="000000"/>
                </a:solidFill>
                <a:latin typeface="Calibri"/>
                <a:ea typeface="Calibri"/>
                <a:cs typeface="Calibri"/>
                <a:sym typeface="Calibri"/>
              </a:rPr>
              <a:t>SMART User Stories</a:t>
            </a:r>
            <a:endParaRPr b="1"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b="1" sz="12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All of the user stories are relevant and comply with the characteristics of a SMART (</a:t>
            </a:r>
            <a:r>
              <a:rPr lang="en" sz="1200">
                <a:latin typeface="Calibri"/>
                <a:ea typeface="Calibri"/>
                <a:cs typeface="Calibri"/>
                <a:sym typeface="Calibri"/>
              </a:rPr>
              <a:t>Specific</a:t>
            </a:r>
            <a:r>
              <a:rPr lang="en" sz="1200">
                <a:latin typeface="Calibri"/>
                <a:ea typeface="Calibri"/>
                <a:cs typeface="Calibri"/>
                <a:sym typeface="Calibri"/>
              </a:rPr>
              <a:t>, Measurable, Achievable, Relevant, and Timeboxed). Here is an example of a story we write that is specific, achievable, and relevant.</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p:txBody>
      </p:sp>
      <p:pic>
        <p:nvPicPr>
          <p:cNvPr id="125" name="Google Shape;125;p19"/>
          <p:cNvPicPr preferRelativeResize="0"/>
          <p:nvPr/>
        </p:nvPicPr>
        <p:blipFill>
          <a:blip r:embed="rId4">
            <a:alphaModFix/>
          </a:blip>
          <a:stretch>
            <a:fillRect/>
          </a:stretch>
        </p:blipFill>
        <p:spPr>
          <a:xfrm>
            <a:off x="1320713" y="3197275"/>
            <a:ext cx="3000375" cy="13716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9" name="Shape 129"/>
        <p:cNvGrpSpPr/>
        <p:nvPr/>
      </p:nvGrpSpPr>
      <p:grpSpPr>
        <a:xfrm>
          <a:off x="0" y="0"/>
          <a:ext cx="0" cy="0"/>
          <a:chOff x="0" y="0"/>
          <a:chExt cx="0" cy="0"/>
        </a:xfrm>
      </p:grpSpPr>
      <p:pic>
        <p:nvPicPr>
          <p:cNvPr id="130" name="Google Shape;130;p20"/>
          <p:cNvPicPr preferRelativeResize="0"/>
          <p:nvPr/>
        </p:nvPicPr>
        <p:blipFill>
          <a:blip r:embed="rId3">
            <a:alphaModFix/>
          </a:blip>
          <a:stretch>
            <a:fillRect/>
          </a:stretch>
        </p:blipFill>
        <p:spPr>
          <a:xfrm>
            <a:off x="5715000" y="0"/>
            <a:ext cx="3429000" cy="5143500"/>
          </a:xfrm>
          <a:prstGeom prst="rect">
            <a:avLst/>
          </a:prstGeom>
          <a:noFill/>
          <a:ln>
            <a:noFill/>
          </a:ln>
        </p:spPr>
      </p:pic>
      <p:sp>
        <p:nvSpPr>
          <p:cNvPr id="131" name="Google Shape;131;p20"/>
          <p:cNvSpPr txBox="1"/>
          <p:nvPr>
            <p:ph type="title"/>
          </p:nvPr>
        </p:nvSpPr>
        <p:spPr>
          <a:xfrm>
            <a:off x="311700" y="445025"/>
            <a:ext cx="517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Measuring the Agile Process</a:t>
            </a:r>
            <a:endParaRPr/>
          </a:p>
        </p:txBody>
      </p:sp>
      <p:sp>
        <p:nvSpPr>
          <p:cNvPr id="132" name="Google Shape;132;p20"/>
          <p:cNvSpPr txBox="1"/>
          <p:nvPr>
            <p:ph idx="1" type="body"/>
          </p:nvPr>
        </p:nvSpPr>
        <p:spPr>
          <a:xfrm>
            <a:off x="311700" y="1152475"/>
            <a:ext cx="5178600" cy="3416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GitHub</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Concord project management is done using the GitHub project tool. This tool improves the structure of the software and makes it maintainable. It helps assign issues and keep track of the team’s progress in our project. Once an issue is complete, it makes it really easy to review it and merge it to the master branch. The contribution of the team over time can be measured with this tool.</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304800" lvl="0" marL="457200" rtl="0" algn="l">
              <a:lnSpc>
                <a:spcPct val="100000"/>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Pivotal Tracker</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Concord team also used Pivotal Tracker but was not as emphasized as GitHub; it was used for some user stories however.</a:t>
            </a:r>
            <a:endParaRPr sz="1200">
              <a:solidFill>
                <a:schemeClr val="dk1"/>
              </a:solidFill>
              <a:latin typeface="Calibri"/>
              <a:ea typeface="Calibri"/>
              <a:cs typeface="Calibri"/>
              <a:sym typeface="Calibri"/>
            </a:endParaRPr>
          </a:p>
          <a:p>
            <a:pPr indent="0" lvl="0" marL="0" rtl="0" algn="l">
              <a:spcBef>
                <a:spcPts val="0"/>
              </a:spcBef>
              <a:spcAft>
                <a:spcPts val="1600"/>
              </a:spcAft>
              <a:buNone/>
            </a:pPr>
            <a:r>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5715000" y="0"/>
            <a:ext cx="3429000" cy="5143500"/>
          </a:xfrm>
          <a:prstGeom prst="rect">
            <a:avLst/>
          </a:prstGeom>
          <a:noFill/>
          <a:ln>
            <a:noFill/>
          </a:ln>
        </p:spPr>
      </p:pic>
      <p:sp>
        <p:nvSpPr>
          <p:cNvPr id="138" name="Google Shape;138;p21"/>
          <p:cNvSpPr txBox="1"/>
          <p:nvPr>
            <p:ph type="title"/>
          </p:nvPr>
        </p:nvSpPr>
        <p:spPr>
          <a:xfrm>
            <a:off x="311700" y="445025"/>
            <a:ext cx="517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Feedback</a:t>
            </a:r>
            <a:endParaRPr/>
          </a:p>
        </p:txBody>
      </p:sp>
      <p:sp>
        <p:nvSpPr>
          <p:cNvPr id="139" name="Google Shape;139;p21"/>
          <p:cNvSpPr txBox="1"/>
          <p:nvPr>
            <p:ph idx="1" type="body"/>
          </p:nvPr>
        </p:nvSpPr>
        <p:spPr>
          <a:xfrm>
            <a:off x="311700" y="1152475"/>
            <a:ext cx="5178600" cy="3416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Feedback</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200">
                <a:solidFill>
                  <a:schemeClr val="dk1"/>
                </a:solidFill>
                <a:latin typeface="Calibri"/>
                <a:ea typeface="Calibri"/>
                <a:cs typeface="Calibri"/>
                <a:sym typeface="Calibri"/>
              </a:rPr>
              <a:t>The customer provided a variety of suggestions including applying websocket safety and security measures, using Role-based access control (RBAC) and integrating hierarchical promotion of testing as per common practice. In addition, providing forgot password feature was suggested. The customer stressed the high priority IDE.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304800" lvl="0" marL="457200" rtl="0" algn="l">
              <a:lnSpc>
                <a:spcPct val="100000"/>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Improvements</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IDE was implemented in this final iteration as suggested, as well as the forgot password feature. However, improvements can be made to the IDE such as a Chat Box, Split Screen IDE, and creating a join room to access a coding event.</a:t>
            </a:r>
            <a:endParaRPr sz="1200">
              <a:solidFill>
                <a:schemeClr val="dk1"/>
              </a:solidFill>
              <a:latin typeface="Calibri"/>
              <a:ea typeface="Calibri"/>
              <a:cs typeface="Calibri"/>
              <a:sym typeface="Calibri"/>
            </a:endParaRPr>
          </a:p>
          <a:p>
            <a:pPr indent="0" lvl="0" marL="0" rtl="0" algn="l">
              <a:spcBef>
                <a:spcPts val="0"/>
              </a:spcBef>
              <a:spcAft>
                <a:spcPts val="1600"/>
              </a:spcAft>
              <a:buNone/>
            </a:pPr>
            <a:r>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